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21" r:id="rId2"/>
    <p:sldId id="386" r:id="rId3"/>
    <p:sldId id="399" r:id="rId4"/>
    <p:sldId id="402" r:id="rId5"/>
    <p:sldId id="400" r:id="rId6"/>
    <p:sldId id="391" r:id="rId7"/>
    <p:sldId id="398" r:id="rId8"/>
    <p:sldId id="425" r:id="rId9"/>
    <p:sldId id="418" r:id="rId10"/>
    <p:sldId id="419" r:id="rId11"/>
    <p:sldId id="420" r:id="rId12"/>
    <p:sldId id="421" r:id="rId13"/>
    <p:sldId id="417" r:id="rId14"/>
    <p:sldId id="422" r:id="rId15"/>
    <p:sldId id="423" r:id="rId16"/>
    <p:sldId id="424" r:id="rId17"/>
    <p:sldId id="378" r:id="rId18"/>
    <p:sldId id="392" r:id="rId19"/>
    <p:sldId id="381" r:id="rId20"/>
    <p:sldId id="395" r:id="rId21"/>
    <p:sldId id="390" r:id="rId22"/>
    <p:sldId id="393" r:id="rId23"/>
    <p:sldId id="404" r:id="rId24"/>
    <p:sldId id="408" r:id="rId25"/>
    <p:sldId id="409" r:id="rId26"/>
    <p:sldId id="411" r:id="rId27"/>
    <p:sldId id="413" r:id="rId28"/>
    <p:sldId id="415" r:id="rId29"/>
    <p:sldId id="40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57"/>
    <p:restoredTop sz="96928"/>
  </p:normalViewPr>
  <p:slideViewPr>
    <p:cSldViewPr snapToGrid="0" snapToObjects="1">
      <p:cViewPr varScale="1">
        <p:scale>
          <a:sx n="153" d="100"/>
          <a:sy n="153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4486E-5AE1-B645-9909-74F6576A640C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207C1-FD8D-2B49-B9EE-958A9AFE4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Experiment </a:t>
            </a:r>
            <a:r>
              <a:rPr lang="en-US" dirty="0"/>
              <a:t>with low = high and low ~= high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207C1-FD8D-2B49-B9EE-958A9AFE4F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9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207C1-FD8D-2B49-B9EE-958A9AFE4F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19E83-419E-E248-A4DC-CB8600E65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47A1C-743B-AF4E-A38A-D45FD2ADA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890D7-2159-9D4B-88C6-0A5CFB02A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4A0E0-21C6-8D47-909E-63BB18C4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EB3C-EBC3-5D47-8F26-D4F5AE72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FF29-8A07-5E49-AD62-0526D1EE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4975A-4144-DE42-B287-CC5C1A1A8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8BC45-22FF-A54B-A2F0-4AE7D0B05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9BD0F-0A9D-1C47-A9B9-77DEEA35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A5B05-ABB1-AD4A-95B7-AB636E64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6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FDE53-C508-8045-81F4-BCBC454BF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8EB8E-A94E-1648-BAF5-F06349873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7D3A-BC8B-3F4C-80DB-A14BD8F3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FAA57-2A2B-CB4F-9E48-7AB73FC7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C3DD6-61AE-6A47-817C-6484684C8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3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37DA-A963-A44F-B263-672CAEB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5DDC-78F0-6C43-8C0A-AC89CDDE4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03917-557B-F94F-BB7A-C4E9FD8F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F81E7-8509-5D4E-9A3B-2CE06847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5FA7-CE5F-034B-A5B8-EFEBB7F1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0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68A0-43D9-5546-AE1A-AC71870C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9C3E6-098A-FB47-AB3F-17F00AEA7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C5BD2-CEC6-8149-B6D6-B6462BF9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F6677-D117-2344-9FF0-D72BCDC7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95257-73D7-E248-AC79-D29672646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6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0F4A-15AC-EA4A-AA3F-867525F1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D465F-DAC1-4842-9CA9-BB349F47A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38C4C-95AA-304A-ACBE-B6584C8FF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94CC0-FEDC-E745-A293-E03812EF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F2598-0EAD-874E-81C9-53F640E4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C94AC-7022-DF4E-AD00-86D1F419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22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ABA3-085E-6E4C-AA28-57D02B29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150AC-4CA4-1943-B009-E263FBB71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B00D9-025C-7143-84BD-EE0D7C363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B847C-BC43-544A-8A36-D8D997EF3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BA936-78B0-CC41-A27E-1706C62795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3D22C6-16A4-6144-8686-A12639B3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4D324-2C32-3E4A-AC77-C58EC56A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47BC1-BD80-B24D-AAF3-AD4A4A06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7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80010-991C-0844-B208-338520CF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C7016-8BD8-D140-946A-69E8D205B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BEDED-AD56-FF4B-8619-96F8FD91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D3CA8-C08B-C949-887C-513FE494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4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FDE3D-F7D6-064E-B060-F131312A3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FCC44-82EE-D942-9C58-013F4F65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CF018-76CF-3444-9A0D-B2041B1E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5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876B-86D4-6B41-A84C-98C992ED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C5378-AABB-9A4E-962F-38CB7B307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660CE-1F8D-414B-A081-F556984C0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BAA93-D2E0-A045-AA52-7E8E0110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1385F-3F55-4E45-B942-9B3410BD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2240F-A05E-7646-A594-8CBAAB5D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8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A3B5-B2D3-8544-A8A3-01AD5691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78DEE8-F23D-6742-BF30-EF429D7E6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7C740-5797-FE4A-9023-544898CFE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6BA22-FED8-6C40-A63B-B3C06B19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58A27-67E9-7C40-99E2-1E2D2E3E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3A07B-1806-D844-B584-6C98321F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9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CE46C-732E-B340-9D53-6494AE45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F5B8D-E76D-D645-9F0B-789BF9CE9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C31E5-2B4B-3944-B5EE-2E8574164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107C3-12ED-5D42-B995-924FA1324FD4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41B01-B818-FB4A-9588-82DE09F2E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AB024-5B2E-AD4F-86DC-FD578C238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22E96-FCB3-4740-9E76-C9750EAABA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0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3957-174D-4F4C-9825-D4E966D3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973CD-37FC-894C-82F3-D6919B550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Memcached dirtying!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747EB-B8D3-F947-A658-E100E1971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75" y="3012439"/>
            <a:ext cx="4406709" cy="2997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5DD19-84E4-2343-9E21-DEBC73F5B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85" y="3012439"/>
            <a:ext cx="4405399" cy="29976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557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71DB-77B5-ED49-B15D-CE5CB299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Where do the faults point to in KV Items?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645C5-6723-E443-94D2-35350143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267" y="1106031"/>
            <a:ext cx="3112351" cy="4798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BF419-16D6-E346-9DF8-A47DA3A1D453}"/>
              </a:ext>
            </a:extLst>
          </p:cNvPr>
          <p:cNvSpPr txBox="1"/>
          <p:nvPr/>
        </p:nvSpPr>
        <p:spPr>
          <a:xfrm>
            <a:off x="7226267" y="6081219"/>
            <a:ext cx="3043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48B + key (20B) + Value (100B)</a:t>
            </a:r>
          </a:p>
          <a:p>
            <a:r>
              <a:rPr lang="en-US" dirty="0"/>
              <a:t>Takes slab of size 192 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8325B4-E445-7348-8E74-BAD31BFF1D2B}"/>
              </a:ext>
            </a:extLst>
          </p:cNvPr>
          <p:cNvCxnSpPr>
            <a:cxnSpLocks/>
          </p:cNvCxnSpPr>
          <p:nvPr/>
        </p:nvCxnSpPr>
        <p:spPr>
          <a:xfrm flipV="1">
            <a:off x="5506065" y="3429000"/>
            <a:ext cx="1986116" cy="44982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BE4E5C-F584-4A45-8987-66132BA63309}"/>
              </a:ext>
            </a:extLst>
          </p:cNvPr>
          <p:cNvCxnSpPr>
            <a:cxnSpLocks/>
          </p:cNvCxnSpPr>
          <p:nvPr/>
        </p:nvCxnSpPr>
        <p:spPr>
          <a:xfrm>
            <a:off x="5506065" y="4345858"/>
            <a:ext cx="198611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29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8B58-04B3-B94A-9F36-81391DB9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In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840BC-92ED-1D4A-86CB-D0CA4469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67" y="1825625"/>
            <a:ext cx="8661863" cy="4439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4B7F9-5D23-3849-8E70-6CCD84E2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66" y="1825624"/>
            <a:ext cx="8925108" cy="4574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732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8B58-04B3-B94A-9F36-81391DB9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In Item (CDF)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86F46-3576-9941-8C3E-10F694C1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66" y="1825625"/>
            <a:ext cx="8925105" cy="4574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930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0D10-6E95-9947-BDE2-E20FAEA4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Refcount</a:t>
            </a:r>
            <a:r>
              <a:rPr lang="en-US" dirty="0"/>
              <a:t> on 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3B4F5-9FF3-BF45-A3ED-1896438E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0" y="1779405"/>
            <a:ext cx="9174961" cy="4703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390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3651-B09A-7C44-B961-8D974E75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633F1-185C-784F-ACA0-92F24BD55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A9CFD-C542-0F4E-8EE9-50F4AB58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686"/>
            <a:ext cx="10922924" cy="4928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060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3651-B09A-7C44-B961-8D974E75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numbers (Incl. WP faults)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633F1-185C-784F-ACA0-92F24BD55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89209-CAAC-5941-9A4D-8A04BA7F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6722"/>
            <a:ext cx="10922924" cy="4928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80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9857-7010-FC40-922E-3E9A03B5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7FFD1-15FF-654A-BC3E-609D53FC8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the number of cores now.</a:t>
            </a:r>
          </a:p>
          <a:p>
            <a:r>
              <a:rPr lang="en-US" dirty="0"/>
              <a:t>Move to </a:t>
            </a:r>
            <a:r>
              <a:rPr lang="en-US" dirty="0" err="1"/>
              <a:t>Zipf</a:t>
            </a:r>
            <a:r>
              <a:rPr lang="en-US" dirty="0"/>
              <a:t> workload?</a:t>
            </a:r>
          </a:p>
          <a:p>
            <a:r>
              <a:rPr lang="en-US" dirty="0"/>
              <a:t>How to LRU maintenance/background work efficiently?</a:t>
            </a:r>
          </a:p>
          <a:p>
            <a:r>
              <a:rPr lang="en-US" dirty="0"/>
              <a:t>Some memory still local:</a:t>
            </a:r>
          </a:p>
          <a:p>
            <a:pPr lvl="1"/>
            <a:r>
              <a:rPr lang="en-US" dirty="0"/>
              <a:t>Hash-table index (2^28)*4 = 1GB </a:t>
            </a:r>
          </a:p>
          <a:p>
            <a:pPr lvl="1"/>
            <a:r>
              <a:rPr lang="en-US" dirty="0"/>
              <a:t>Hash lock table (2^12-15 locks) = 50-200 MB and others</a:t>
            </a:r>
          </a:p>
          <a:p>
            <a:pPr lvl="1"/>
            <a:r>
              <a:rPr lang="en-US" dirty="0"/>
              <a:t>Kailua can explicitly keep these in memory with DNE</a:t>
            </a:r>
          </a:p>
          <a:p>
            <a:r>
              <a:rPr lang="en-US" dirty="0"/>
              <a:t>Will think about these over the break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0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0058-BCA8-C34C-A68E-562AFF13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7F58-EB5D-734C-9612-6CD3D4B0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98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9C3A-A54A-9447-8ACD-892250F2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Memcached LRU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CD30-FE96-4D43-9901-9DCD7D790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798" y="1825625"/>
            <a:ext cx="6622002" cy="4351338"/>
          </a:xfrm>
        </p:spPr>
        <p:txBody>
          <a:bodyPr/>
          <a:lstStyle/>
          <a:p>
            <a:r>
              <a:rPr lang="en-US" dirty="0"/>
              <a:t>Maintainer moves bounced items b/w lists</a:t>
            </a:r>
          </a:p>
          <a:p>
            <a:r>
              <a:rPr lang="en-US" dirty="0"/>
              <a:t>Crawler removes expired items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130384-8E8C-4448-91FD-A030CFB1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245918" cy="4351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812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F3340-24C6-BB44-94A1-A717C235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 + Run + 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B6E2F-15FE-7B43-898F-8E29DCAA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3" y="1779405"/>
            <a:ext cx="9174961" cy="4703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0F6FEEF5-F444-044E-9A7A-C6787D9880AB}"/>
              </a:ext>
            </a:extLst>
          </p:cNvPr>
          <p:cNvSpPr/>
          <p:nvPr/>
        </p:nvSpPr>
        <p:spPr>
          <a:xfrm>
            <a:off x="10125739" y="2074362"/>
            <a:ext cx="318977" cy="1553584"/>
          </a:xfrm>
          <a:custGeom>
            <a:avLst/>
            <a:gdLst>
              <a:gd name="connsiteX0" fmla="*/ 310393 w 335560"/>
              <a:gd name="connsiteY0" fmla="*/ 1621 h 1553584"/>
              <a:gd name="connsiteX1" fmla="*/ 268448 w 335560"/>
              <a:gd name="connsiteY1" fmla="*/ 60344 h 1553584"/>
              <a:gd name="connsiteX2" fmla="*/ 226503 w 335560"/>
              <a:gd name="connsiteY2" fmla="*/ 119067 h 1553584"/>
              <a:gd name="connsiteX3" fmla="*/ 218114 w 335560"/>
              <a:gd name="connsiteY3" fmla="*/ 144234 h 1553584"/>
              <a:gd name="connsiteX4" fmla="*/ 176169 w 335560"/>
              <a:gd name="connsiteY4" fmla="*/ 202956 h 1553584"/>
              <a:gd name="connsiteX5" fmla="*/ 159391 w 335560"/>
              <a:gd name="connsiteY5" fmla="*/ 236512 h 1553584"/>
              <a:gd name="connsiteX6" fmla="*/ 125835 w 335560"/>
              <a:gd name="connsiteY6" fmla="*/ 286846 h 1553584"/>
              <a:gd name="connsiteX7" fmla="*/ 100668 w 335560"/>
              <a:gd name="connsiteY7" fmla="*/ 362347 h 1553584"/>
              <a:gd name="connsiteX8" fmla="*/ 92279 w 335560"/>
              <a:gd name="connsiteY8" fmla="*/ 387514 h 1553584"/>
              <a:gd name="connsiteX9" fmla="*/ 75501 w 335560"/>
              <a:gd name="connsiteY9" fmla="*/ 496571 h 1553584"/>
              <a:gd name="connsiteX10" fmla="*/ 58723 w 335560"/>
              <a:gd name="connsiteY10" fmla="*/ 597239 h 1553584"/>
              <a:gd name="connsiteX11" fmla="*/ 41945 w 335560"/>
              <a:gd name="connsiteY11" fmla="*/ 815353 h 1553584"/>
              <a:gd name="connsiteX12" fmla="*/ 33556 w 335560"/>
              <a:gd name="connsiteY12" fmla="*/ 1192857 h 1553584"/>
              <a:gd name="connsiteX13" fmla="*/ 16778 w 335560"/>
              <a:gd name="connsiteY13" fmla="*/ 1301914 h 1553584"/>
              <a:gd name="connsiteX14" fmla="*/ 0 w 335560"/>
              <a:gd name="connsiteY14" fmla="*/ 1436138 h 1553584"/>
              <a:gd name="connsiteX15" fmla="*/ 25167 w 335560"/>
              <a:gd name="connsiteY15" fmla="*/ 1536806 h 1553584"/>
              <a:gd name="connsiteX16" fmla="*/ 75501 w 335560"/>
              <a:gd name="connsiteY16" fmla="*/ 1553584 h 1553584"/>
              <a:gd name="connsiteX17" fmla="*/ 134224 w 335560"/>
              <a:gd name="connsiteY17" fmla="*/ 1545195 h 1553584"/>
              <a:gd name="connsiteX18" fmla="*/ 159391 w 335560"/>
              <a:gd name="connsiteY18" fmla="*/ 1520028 h 1553584"/>
              <a:gd name="connsiteX19" fmla="*/ 184558 w 335560"/>
              <a:gd name="connsiteY19" fmla="*/ 1486472 h 1553584"/>
              <a:gd name="connsiteX20" fmla="*/ 226503 w 335560"/>
              <a:gd name="connsiteY20" fmla="*/ 1402582 h 1553584"/>
              <a:gd name="connsiteX21" fmla="*/ 234892 w 335560"/>
              <a:gd name="connsiteY21" fmla="*/ 1360637 h 1553584"/>
              <a:gd name="connsiteX22" fmla="*/ 251670 w 335560"/>
              <a:gd name="connsiteY22" fmla="*/ 1310303 h 1553584"/>
              <a:gd name="connsiteX23" fmla="*/ 260059 w 335560"/>
              <a:gd name="connsiteY23" fmla="*/ 1285136 h 1553584"/>
              <a:gd name="connsiteX24" fmla="*/ 268448 w 335560"/>
              <a:gd name="connsiteY24" fmla="*/ 1243191 h 1553584"/>
              <a:gd name="connsiteX25" fmla="*/ 285226 w 335560"/>
              <a:gd name="connsiteY25" fmla="*/ 1092190 h 1553584"/>
              <a:gd name="connsiteX26" fmla="*/ 302004 w 335560"/>
              <a:gd name="connsiteY26" fmla="*/ 974744 h 1553584"/>
              <a:gd name="connsiteX27" fmla="*/ 318782 w 335560"/>
              <a:gd name="connsiteY27" fmla="*/ 899243 h 1553584"/>
              <a:gd name="connsiteX28" fmla="*/ 327171 w 335560"/>
              <a:gd name="connsiteY28" fmla="*/ 848909 h 1553584"/>
              <a:gd name="connsiteX29" fmla="*/ 335560 w 335560"/>
              <a:gd name="connsiteY29" fmla="*/ 756630 h 1553584"/>
              <a:gd name="connsiteX30" fmla="*/ 327171 w 335560"/>
              <a:gd name="connsiteY30" fmla="*/ 471404 h 1553584"/>
              <a:gd name="connsiteX31" fmla="*/ 318782 w 335560"/>
              <a:gd name="connsiteY31" fmla="*/ 412681 h 1553584"/>
              <a:gd name="connsiteX32" fmla="*/ 327171 w 335560"/>
              <a:gd name="connsiteY32" fmla="*/ 127456 h 1553584"/>
              <a:gd name="connsiteX33" fmla="*/ 310393 w 335560"/>
              <a:gd name="connsiteY33" fmla="*/ 1621 h 155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5560" h="1553584">
                <a:moveTo>
                  <a:pt x="310393" y="1621"/>
                </a:moveTo>
                <a:cubicBezTo>
                  <a:pt x="300606" y="-9564"/>
                  <a:pt x="281363" y="40050"/>
                  <a:pt x="268448" y="60344"/>
                </a:cubicBezTo>
                <a:cubicBezTo>
                  <a:pt x="229802" y="121074"/>
                  <a:pt x="276226" y="69344"/>
                  <a:pt x="226503" y="119067"/>
                </a:cubicBezTo>
                <a:cubicBezTo>
                  <a:pt x="223707" y="127456"/>
                  <a:pt x="222069" y="136325"/>
                  <a:pt x="218114" y="144234"/>
                </a:cubicBezTo>
                <a:cubicBezTo>
                  <a:pt x="209238" y="161986"/>
                  <a:pt x="185673" y="187750"/>
                  <a:pt x="176169" y="202956"/>
                </a:cubicBezTo>
                <a:cubicBezTo>
                  <a:pt x="169541" y="213561"/>
                  <a:pt x="165825" y="225789"/>
                  <a:pt x="159391" y="236512"/>
                </a:cubicBezTo>
                <a:cubicBezTo>
                  <a:pt x="149016" y="253803"/>
                  <a:pt x="132212" y="267716"/>
                  <a:pt x="125835" y="286846"/>
                </a:cubicBezTo>
                <a:lnTo>
                  <a:pt x="100668" y="362347"/>
                </a:lnTo>
                <a:cubicBezTo>
                  <a:pt x="97872" y="370736"/>
                  <a:pt x="94013" y="378843"/>
                  <a:pt x="92279" y="387514"/>
                </a:cubicBezTo>
                <a:cubicBezTo>
                  <a:pt x="73044" y="483687"/>
                  <a:pt x="95816" y="364523"/>
                  <a:pt x="75501" y="496571"/>
                </a:cubicBezTo>
                <a:cubicBezTo>
                  <a:pt x="59662" y="599527"/>
                  <a:pt x="74083" y="466682"/>
                  <a:pt x="58723" y="597239"/>
                </a:cubicBezTo>
                <a:cubicBezTo>
                  <a:pt x="48443" y="684616"/>
                  <a:pt x="47988" y="718672"/>
                  <a:pt x="41945" y="815353"/>
                </a:cubicBezTo>
                <a:cubicBezTo>
                  <a:pt x="39149" y="941188"/>
                  <a:pt x="38393" y="1067084"/>
                  <a:pt x="33556" y="1192857"/>
                </a:cubicBezTo>
                <a:cubicBezTo>
                  <a:pt x="32932" y="1209074"/>
                  <a:pt x="19668" y="1283126"/>
                  <a:pt x="16778" y="1301914"/>
                </a:cubicBezTo>
                <a:cubicBezTo>
                  <a:pt x="7202" y="1364158"/>
                  <a:pt x="7507" y="1368577"/>
                  <a:pt x="0" y="1436138"/>
                </a:cubicBezTo>
                <a:cubicBezTo>
                  <a:pt x="1414" y="1448866"/>
                  <a:pt x="-2437" y="1519554"/>
                  <a:pt x="25167" y="1536806"/>
                </a:cubicBezTo>
                <a:cubicBezTo>
                  <a:pt x="40164" y="1546179"/>
                  <a:pt x="75501" y="1553584"/>
                  <a:pt x="75501" y="1553584"/>
                </a:cubicBezTo>
                <a:cubicBezTo>
                  <a:pt x="95075" y="1550788"/>
                  <a:pt x="115865" y="1552539"/>
                  <a:pt x="134224" y="1545195"/>
                </a:cubicBezTo>
                <a:cubicBezTo>
                  <a:pt x="145239" y="1540789"/>
                  <a:pt x="151670" y="1529036"/>
                  <a:pt x="159391" y="1520028"/>
                </a:cubicBezTo>
                <a:cubicBezTo>
                  <a:pt x="168490" y="1509412"/>
                  <a:pt x="176802" y="1498105"/>
                  <a:pt x="184558" y="1486472"/>
                </a:cubicBezTo>
                <a:cubicBezTo>
                  <a:pt x="203242" y="1458446"/>
                  <a:pt x="216812" y="1434886"/>
                  <a:pt x="226503" y="1402582"/>
                </a:cubicBezTo>
                <a:cubicBezTo>
                  <a:pt x="230600" y="1388925"/>
                  <a:pt x="231140" y="1374393"/>
                  <a:pt x="234892" y="1360637"/>
                </a:cubicBezTo>
                <a:cubicBezTo>
                  <a:pt x="239545" y="1343575"/>
                  <a:pt x="246077" y="1327081"/>
                  <a:pt x="251670" y="1310303"/>
                </a:cubicBezTo>
                <a:cubicBezTo>
                  <a:pt x="254466" y="1301914"/>
                  <a:pt x="258325" y="1293807"/>
                  <a:pt x="260059" y="1285136"/>
                </a:cubicBezTo>
                <a:cubicBezTo>
                  <a:pt x="262855" y="1271154"/>
                  <a:pt x="266280" y="1257284"/>
                  <a:pt x="268448" y="1243191"/>
                </a:cubicBezTo>
                <a:cubicBezTo>
                  <a:pt x="279820" y="1169271"/>
                  <a:pt x="275220" y="1172239"/>
                  <a:pt x="285226" y="1092190"/>
                </a:cubicBezTo>
                <a:cubicBezTo>
                  <a:pt x="290131" y="1052949"/>
                  <a:pt x="292413" y="1013109"/>
                  <a:pt x="302004" y="974744"/>
                </a:cubicBezTo>
                <a:cubicBezTo>
                  <a:pt x="310981" y="938838"/>
                  <a:pt x="311682" y="938293"/>
                  <a:pt x="318782" y="899243"/>
                </a:cubicBezTo>
                <a:cubicBezTo>
                  <a:pt x="321825" y="882508"/>
                  <a:pt x="325184" y="865802"/>
                  <a:pt x="327171" y="848909"/>
                </a:cubicBezTo>
                <a:cubicBezTo>
                  <a:pt x="330780" y="818234"/>
                  <a:pt x="332764" y="787390"/>
                  <a:pt x="335560" y="756630"/>
                </a:cubicBezTo>
                <a:cubicBezTo>
                  <a:pt x="332764" y="661555"/>
                  <a:pt x="331805" y="566407"/>
                  <a:pt x="327171" y="471404"/>
                </a:cubicBezTo>
                <a:cubicBezTo>
                  <a:pt x="326208" y="451654"/>
                  <a:pt x="318782" y="432454"/>
                  <a:pt x="318782" y="412681"/>
                </a:cubicBezTo>
                <a:cubicBezTo>
                  <a:pt x="318782" y="317565"/>
                  <a:pt x="324375" y="222531"/>
                  <a:pt x="327171" y="127456"/>
                </a:cubicBezTo>
                <a:cubicBezTo>
                  <a:pt x="318550" y="24001"/>
                  <a:pt x="320180" y="12806"/>
                  <a:pt x="310393" y="1621"/>
                </a:cubicBezTo>
                <a:close/>
              </a:path>
            </a:pathLst>
          </a:cu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2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CFD3-C0D8-6947-9F57-A058B395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Low, High = 99%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7A3C9-0532-8848-9E3F-B1FE0056E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17" y="1690688"/>
            <a:ext cx="9466590" cy="4878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E677E-391E-8347-8A06-57E6F8B4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917" y="1700210"/>
            <a:ext cx="9466590" cy="4860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0393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F3340-24C6-BB44-94A1-A717C235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 +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94F7E-3944-2341-B418-0A24ABC9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3" y="1779405"/>
            <a:ext cx="9174961" cy="4703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7114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1849-92C2-654B-89F4-EFEA3D95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LRU Crawler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CFD56-79BC-164E-A382-C95681AC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81" y="1779405"/>
            <a:ext cx="9174961" cy="4703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0247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DDE7-12E5-1442-8530-C7448EDA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LRU Maintainer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8E97A-6734-494B-8ED6-CBCE578F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1" y="1779405"/>
            <a:ext cx="9174961" cy="4703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9C812-3B83-524D-B5E7-BD84037B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27" y="19448"/>
            <a:ext cx="3938393" cy="2016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6923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BB7D-C120-3548-A9FA-78E324A8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721756-1758-4347-B205-A2FC308B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0" y="1779405"/>
            <a:ext cx="9174959" cy="4703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3713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BB7D-C120-3548-A9FA-78E324A8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Faults – Offset In Item (With WP)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84F94-B5C9-2C49-9B2F-FE38F65A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69" y="1825625"/>
            <a:ext cx="8661862" cy="4439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618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BB7D-C120-3548-A9FA-78E324A8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Faults – Offset In Item (With WP) CDF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5A0CB-166C-B44C-8C99-64FD730A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68" y="1825625"/>
            <a:ext cx="8661863" cy="4439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012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8B58-04B3-B94A-9F36-81391DB9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Faults – Offset In Item (No LRU Maintainer)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840BC-92ED-1D4A-86CB-D0CA4469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67" y="1825625"/>
            <a:ext cx="8661863" cy="4439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4B7F9-5D23-3849-8E70-6CCD84E2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66" y="1825625"/>
            <a:ext cx="8661863" cy="4439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3269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8B58-04B3-B94A-9F36-81391DB9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– Offset In Item (No LRU Maintainer)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505FD-ADAA-DF48-BC19-DD2D46A5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67" y="1825625"/>
            <a:ext cx="8661863" cy="4439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520CB-32DB-A047-8118-B96B5FAE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66" y="1825625"/>
            <a:ext cx="8661863" cy="4439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8235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8B58-04B3-B94A-9F36-81391DB9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Faults – Offset In Item (No LRU Maintainer)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505FD-ADAA-DF48-BC19-DD2D46A5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67" y="1825625"/>
            <a:ext cx="8661863" cy="4439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9382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46DA-8EF4-864A-87EA-25AE39FA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057996" cy="1325563"/>
          </a:xfrm>
        </p:spPr>
        <p:txBody>
          <a:bodyPr/>
          <a:lstStyle/>
          <a:p>
            <a:r>
              <a:rPr lang="en-US" dirty="0"/>
              <a:t>Read/Write Fault Locations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AD3F83-6B3A-BA4B-B3A9-C80429AB8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7786" y="-230333"/>
            <a:ext cx="6914213" cy="3544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92E62-9F77-2447-A07A-BF438CC5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787" y="3313834"/>
            <a:ext cx="6914213" cy="3544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511F3-1E0B-F845-8927-8E8E0366FDDF}"/>
              </a:ext>
            </a:extLst>
          </p:cNvPr>
          <p:cNvSpPr txBox="1"/>
          <p:nvPr/>
        </p:nvSpPr>
        <p:spPr>
          <a:xfrm>
            <a:off x="947652" y="1895302"/>
            <a:ext cx="394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(Top) vs Actual Item offsets </a:t>
            </a:r>
          </a:p>
          <a:p>
            <a:r>
              <a:rPr lang="en-US" dirty="0"/>
              <a:t>Except a few outliers, they look pretty much the same.</a:t>
            </a:r>
          </a:p>
        </p:txBody>
      </p:sp>
    </p:spTree>
    <p:extLst>
      <p:ext uri="{BB962C8B-B14F-4D97-AF65-F5344CB8AC3E}">
        <p14:creationId xmlns:p14="http://schemas.microsoft.com/office/powerpoint/2010/main" val="113305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CCCB-9224-1A4C-878A-B3700C66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values b/w 0.9 and 0.99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828A2-7C1B-3744-ADEF-9AA51A62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7" y="1703733"/>
            <a:ext cx="9466590" cy="4852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5469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CCCB-9224-1A4C-878A-B3700C66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values b/w 0.9 and 0.99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56E20-4883-964C-8369-E797E933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7" y="1703733"/>
            <a:ext cx="9466590" cy="48524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212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F9CD-9ADE-134D-A20C-57B6D69F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Eviction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12207-59F6-2D4A-B9CC-84A0E72B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32" y="1719246"/>
            <a:ext cx="9461775" cy="485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411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8F0B-3CBA-1F44-8AAC-0430CDFF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Memcached Worker Threads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D3AFD7-9A6A-EC49-A880-09E396F5F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4121"/>
            <a:ext cx="10212721" cy="2429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780711-0EB3-E147-B3B2-D012F9970931}"/>
              </a:ext>
            </a:extLst>
          </p:cNvPr>
          <p:cNvSpPr/>
          <p:nvPr/>
        </p:nvSpPr>
        <p:spPr>
          <a:xfrm>
            <a:off x="838200" y="3560353"/>
            <a:ext cx="9877148" cy="50562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DDE7-12E5-1442-8530-C7448EDA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LRU Maintenance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55F52-E168-6B4B-B6D6-9C44899A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02"/>
          <a:stretch/>
        </p:blipFill>
        <p:spPr>
          <a:xfrm>
            <a:off x="1196007" y="2607314"/>
            <a:ext cx="4831167" cy="2511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DBF354-46CB-2A42-BABD-60D57F4E0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74"/>
          <a:stretch/>
        </p:blipFill>
        <p:spPr>
          <a:xfrm>
            <a:off x="6829892" y="2607314"/>
            <a:ext cx="4899992" cy="2519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91894-5ACD-6B40-B1DC-049B175CD3E3}"/>
              </a:ext>
            </a:extLst>
          </p:cNvPr>
          <p:cNvSpPr txBox="1"/>
          <p:nvPr/>
        </p:nvSpPr>
        <p:spPr>
          <a:xfrm>
            <a:off x="3210037" y="557489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02D14-0A6D-BC41-9D96-502375A82627}"/>
              </a:ext>
            </a:extLst>
          </p:cNvPr>
          <p:cNvSpPr txBox="1"/>
          <p:nvPr/>
        </p:nvSpPr>
        <p:spPr>
          <a:xfrm>
            <a:off x="8878335" y="557489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48325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DDE7-12E5-1442-8530-C7448EDA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LRU Maintainer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8E97A-6734-494B-8ED6-CBCE578F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1" y="1779405"/>
            <a:ext cx="9174961" cy="4703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EDA48-780C-6F4D-A326-D123BF1B6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80" y="1766534"/>
            <a:ext cx="9174961" cy="4728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649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0D10-6E95-9947-BDE2-E20FAEA4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LRU Maintainer, No LRU update on 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97491-5CDF-F147-9AC8-804FE4CD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0" y="1779405"/>
            <a:ext cx="9174961" cy="4703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465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77824</TotalTime>
  <Words>279</Words>
  <Application>Microsoft Macintosh PowerPoint</Application>
  <PresentationFormat>Widescreen</PresentationFormat>
  <Paragraphs>50</Paragraphs>
  <Slides>29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Update </vt:lpstr>
      <vt:lpstr>Varying Low, High = 99%</vt:lpstr>
      <vt:lpstr>More values b/w 0.9 and 0.99</vt:lpstr>
      <vt:lpstr>More values b/w 0.9 and 0.99</vt:lpstr>
      <vt:lpstr>With Eviction Rate</vt:lpstr>
      <vt:lpstr>Memcached Worker Threads</vt:lpstr>
      <vt:lpstr>Fixing LRU Maintenance</vt:lpstr>
      <vt:lpstr>No LRU Maintainer</vt:lpstr>
      <vt:lpstr>No LRU Maintainer, No LRU update on GET</vt:lpstr>
      <vt:lpstr>Where do the faults point to in KV Items?</vt:lpstr>
      <vt:lpstr>Offset In Item</vt:lpstr>
      <vt:lpstr>Offset In Item (CDF)</vt:lpstr>
      <vt:lpstr>No Refcount on GET</vt:lpstr>
      <vt:lpstr>Final numbers</vt:lpstr>
      <vt:lpstr>Final numbers (Incl. WP faults)</vt:lpstr>
      <vt:lpstr>Next</vt:lpstr>
      <vt:lpstr>Misc</vt:lpstr>
      <vt:lpstr>Memcached LRU </vt:lpstr>
      <vt:lpstr>Preload + Run + Background</vt:lpstr>
      <vt:lpstr>Preload + Run</vt:lpstr>
      <vt:lpstr>No LRU Crawler</vt:lpstr>
      <vt:lpstr>No LRU Maintainer</vt:lpstr>
      <vt:lpstr>Faults</vt:lpstr>
      <vt:lpstr>Faults – Offset In Item (With WP)</vt:lpstr>
      <vt:lpstr>Faults – Offset In Item (With WP) CDF</vt:lpstr>
      <vt:lpstr>Faults – Offset In Item (No LRU Maintainer)</vt:lpstr>
      <vt:lpstr>CDF – Offset In Item (No LRU Maintainer)</vt:lpstr>
      <vt:lpstr>Faults – Offset In Item (No LRU Maintainer)</vt:lpstr>
      <vt:lpstr>Read/Write Fault Locations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Shenango running!</dc:title>
  <dc:creator>Anil Yelam</dc:creator>
  <cp:lastModifiedBy>Anil Yelam (c)</cp:lastModifiedBy>
  <cp:revision>61</cp:revision>
  <dcterms:created xsi:type="dcterms:W3CDTF">2021-07-23T17:41:37Z</dcterms:created>
  <dcterms:modified xsi:type="dcterms:W3CDTF">2021-11-23T22:59:14Z</dcterms:modified>
</cp:coreProperties>
</file>